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2"/>
  </p:notesMasterIdLst>
  <p:sldIdLst>
    <p:sldId id="256" r:id="rId2"/>
    <p:sldId id="260" r:id="rId3"/>
    <p:sldId id="309" r:id="rId4"/>
    <p:sldId id="325" r:id="rId5"/>
    <p:sldId id="326" r:id="rId6"/>
    <p:sldId id="327" r:id="rId7"/>
    <p:sldId id="269" r:id="rId8"/>
    <p:sldId id="328" r:id="rId9"/>
    <p:sldId id="271" r:id="rId10"/>
    <p:sldId id="264" r:id="rId11"/>
    <p:sldId id="329" r:id="rId12"/>
    <p:sldId id="330" r:id="rId13"/>
    <p:sldId id="352" r:id="rId14"/>
    <p:sldId id="331" r:id="rId15"/>
    <p:sldId id="333" r:id="rId16"/>
    <p:sldId id="334" r:id="rId17"/>
    <p:sldId id="312" r:id="rId18"/>
    <p:sldId id="313" r:id="rId19"/>
    <p:sldId id="310" r:id="rId20"/>
    <p:sldId id="311" r:id="rId21"/>
    <p:sldId id="354" r:id="rId22"/>
    <p:sldId id="306" r:id="rId23"/>
    <p:sldId id="305" r:id="rId24"/>
    <p:sldId id="351" r:id="rId25"/>
    <p:sldId id="272" r:id="rId26"/>
    <p:sldId id="363" r:id="rId27"/>
    <p:sldId id="364" r:id="rId28"/>
    <p:sldId id="365" r:id="rId29"/>
    <p:sldId id="366" r:id="rId30"/>
    <p:sldId id="367" r:id="rId31"/>
    <p:sldId id="368" r:id="rId32"/>
    <p:sldId id="291" r:id="rId33"/>
    <p:sldId id="369" r:id="rId34"/>
    <p:sldId id="370" r:id="rId35"/>
    <p:sldId id="371" r:id="rId36"/>
    <p:sldId id="273" r:id="rId37"/>
    <p:sldId id="344" r:id="rId38"/>
    <p:sldId id="345" r:id="rId39"/>
    <p:sldId id="346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79613" autoAdjust="0"/>
  </p:normalViewPr>
  <p:slideViewPr>
    <p:cSldViewPr snapToGrid="0">
      <p:cViewPr varScale="1">
        <p:scale>
          <a:sx n="95" d="100"/>
          <a:sy n="95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11.01.2020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Phonegap</a:t>
            </a:r>
            <a:r>
              <a:rPr lang="cs-CZ" dirty="0"/>
              <a:t>, </a:t>
            </a:r>
            <a:r>
              <a:rPr lang="cs-CZ" dirty="0" err="1"/>
              <a:t>apachecordova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D3E91-CF0B-41E6-A2F9-9C119AD99D05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093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 err="1"/>
              <a:t>Mono</a:t>
            </a:r>
            <a:r>
              <a:rPr lang="sk-SK" dirty="0"/>
              <a:t>. (cca 10 MB)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62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9090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more than 40 controls, layouts, and pages to mix and match from.</a:t>
            </a:r>
          </a:p>
          <a:p>
            <a:r>
              <a:rPr lang="en-US" dirty="0"/>
              <a:t>These are all of the controls you have out of the box, you can</a:t>
            </a:r>
            <a:r>
              <a:rPr lang="en-US" baseline="0" dirty="0"/>
              <a:t> of course create your own.</a:t>
            </a:r>
          </a:p>
          <a:p>
            <a:r>
              <a:rPr lang="en-US" baseline="0" dirty="0"/>
              <a:t>What is unique is you get the native control and have access to it.</a:t>
            </a:r>
          </a:p>
          <a:p>
            <a:r>
              <a:rPr lang="en-US" baseline="0" dirty="0"/>
              <a:t>Consider an Entry Field</a:t>
            </a:r>
          </a:p>
          <a:p>
            <a:r>
              <a:rPr lang="en-US" baseline="0" dirty="0"/>
              <a:t>On iOS it is mapped to </a:t>
            </a:r>
            <a:r>
              <a:rPr lang="en-US" baseline="0" dirty="0" err="1"/>
              <a:t>UITextField</a:t>
            </a:r>
            <a:endParaRPr lang="en-US" baseline="0" dirty="0"/>
          </a:p>
          <a:p>
            <a:r>
              <a:rPr lang="en-US" baseline="0" dirty="0"/>
              <a:t>Android it is </a:t>
            </a:r>
            <a:r>
              <a:rPr lang="en-US" baseline="0" dirty="0" err="1"/>
              <a:t>EditText</a:t>
            </a:r>
            <a:endParaRPr lang="en-US" baseline="0" dirty="0"/>
          </a:p>
          <a:p>
            <a:r>
              <a:rPr lang="en-US" baseline="0" dirty="0"/>
              <a:t>Windows </a:t>
            </a:r>
            <a:r>
              <a:rPr lang="en-US" baseline="0" dirty="0" err="1"/>
              <a:t>Phoen</a:t>
            </a:r>
            <a:r>
              <a:rPr lang="en-US" baseline="0" dirty="0"/>
              <a:t> it is a </a:t>
            </a:r>
            <a:r>
              <a:rPr lang="en-US" baseline="0" dirty="0" err="1"/>
              <a:t>TextBox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0764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cs-CZ" dirty="0" err="1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</a:t>
            </a:r>
          </a:p>
          <a:p>
            <a:r>
              <a:rPr lang="sk-SK" dirty="0"/>
              <a:t>Microsoft MVP, 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AE4933-3C35-401C-B961-8B312501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?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5067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 dirty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 descr="Visual Studio for Mac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29959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 Windows</a:t>
            </a:r>
            <a:endParaRPr kumimoji="0" lang="sk-SK" altLang="sk-SK" sz="1200" b="0" i="0" u="sng" strike="noStrike" cap="none" normalizeH="0" baseline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 descr="Visual Studio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577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/>
              <a:t>Visual studio 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057" y="1921848"/>
            <a:ext cx="7008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pro </a:t>
            </a:r>
            <a:r>
              <a:rPr lang="sk-SK" dirty="0" err="1"/>
              <a:t>ios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Pro </a:t>
            </a:r>
            <a:r>
              <a:rPr lang="sk-SK" dirty="0" err="1"/>
              <a:t>kompilaci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 tzv. Mac Agent</a:t>
            </a:r>
          </a:p>
          <a:p>
            <a:r>
              <a:rPr lang="sk-SK" dirty="0" err="1"/>
              <a:t>Kompilace</a:t>
            </a:r>
            <a:r>
              <a:rPr lang="sk-SK" dirty="0"/>
              <a:t> </a:t>
            </a:r>
            <a:r>
              <a:rPr lang="sk-SK" dirty="0" err="1"/>
              <a:t>probíhá</a:t>
            </a:r>
            <a:r>
              <a:rPr lang="sk-SK" dirty="0"/>
              <a:t> na </a:t>
            </a:r>
            <a:r>
              <a:rPr lang="sk-SK" dirty="0" err="1"/>
              <a:t>zařízení</a:t>
            </a:r>
            <a:r>
              <a:rPr lang="sk-SK" dirty="0"/>
              <a:t> s Mac OS</a:t>
            </a:r>
          </a:p>
          <a:p>
            <a:r>
              <a:rPr lang="sk-SK" dirty="0"/>
              <a:t>Simulátor </a:t>
            </a:r>
            <a:r>
              <a:rPr lang="sk-SK" dirty="0" err="1"/>
              <a:t>můžete</a:t>
            </a:r>
            <a:r>
              <a:rPr lang="sk-SK" dirty="0"/>
              <a:t> </a:t>
            </a:r>
            <a:r>
              <a:rPr lang="sk-SK" dirty="0" err="1"/>
              <a:t>vidět</a:t>
            </a:r>
            <a:r>
              <a:rPr lang="sk-SK" dirty="0"/>
              <a:t> ve Windows</a:t>
            </a:r>
          </a:p>
        </p:txBody>
      </p:sp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194" y="2286000"/>
            <a:ext cx="605775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66986" y="2443469"/>
            <a:ext cx="7058025" cy="35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3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773-766E-40D1-B5AC-1F12C99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Sdílení</a:t>
            </a:r>
            <a:r>
              <a:rPr lang="sk-SK" dirty="0"/>
              <a:t> kódu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04EDF-991B-4A5E-9571-1DDE6E787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944" y="2143060"/>
            <a:ext cx="4754880" cy="822960"/>
          </a:xfrm>
        </p:spPr>
        <p:txBody>
          <a:bodyPr/>
          <a:lstStyle/>
          <a:p>
            <a:r>
              <a:rPr lang="en-US" b="1" dirty="0" err="1"/>
              <a:t>.Net</a:t>
            </a:r>
            <a:r>
              <a:rPr lang="en-US" b="1" dirty="0"/>
              <a:t> </a:t>
            </a:r>
            <a:r>
              <a:rPr lang="en-US" b="1" dirty="0" err="1"/>
              <a:t>standar</a:t>
            </a:r>
            <a:r>
              <a:rPr lang="sk-SK" b="1" dirty="0"/>
              <a:t>d</a:t>
            </a:r>
            <a:r>
              <a:rPr lang="en-US" b="1" dirty="0"/>
              <a:t>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E7B287-DC4B-46A6-9694-67E63BB14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944" y="2931212"/>
            <a:ext cx="4754880" cy="334157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sk-SK" dirty="0"/>
              <a:t>Jedna DLL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pPr>
              <a:lnSpc>
                <a:spcPct val="150000"/>
              </a:lnSpc>
            </a:pPr>
            <a:r>
              <a:rPr lang="sk-SK" dirty="0"/>
              <a:t>Jenom spoločné </a:t>
            </a:r>
            <a:r>
              <a:rPr lang="sk-SK" dirty="0" err="1"/>
              <a:t>věci</a:t>
            </a:r>
            <a:endParaRPr lang="sk-SK" dirty="0"/>
          </a:p>
          <a:p>
            <a:pPr>
              <a:lnSpc>
                <a:spcPct val="150000"/>
              </a:lnSpc>
            </a:pPr>
            <a:r>
              <a:rPr lang="sk-SK" dirty="0" err="1"/>
              <a:t>Specifické</a:t>
            </a:r>
            <a:r>
              <a:rPr lang="sk-SK" dirty="0"/>
              <a:t> </a:t>
            </a:r>
            <a:r>
              <a:rPr lang="sk-SK" dirty="0" err="1"/>
              <a:t>věci</a:t>
            </a:r>
            <a:r>
              <a:rPr lang="sk-SK" dirty="0"/>
              <a:t> je možné </a:t>
            </a:r>
            <a:r>
              <a:rPr lang="sk-SK" dirty="0" err="1"/>
              <a:t>odstínit</a:t>
            </a:r>
            <a:r>
              <a:rPr lang="sk-SK" dirty="0"/>
              <a:t> pomocí interface</a:t>
            </a:r>
          </a:p>
        </p:txBody>
      </p:sp>
    </p:spTree>
    <p:extLst>
      <p:ext uri="{BB962C8B-B14F-4D97-AF65-F5344CB8AC3E}">
        <p14:creationId xmlns:p14="http://schemas.microsoft.com/office/powerpoint/2010/main" val="12405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</a:rPr>
              <a:t>Vytvoření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aplikace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jedna komponenta</a:t>
            </a:r>
            <a:endParaRPr lang="en-US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2F5839C5-C022-4648-AF6B-2261EDA6A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600202"/>
            <a:ext cx="4038600" cy="4525963"/>
          </a:xfrm>
        </p:spPr>
        <p:txBody>
          <a:bodyPr>
            <a:normAutofit/>
          </a:bodyPr>
          <a:lstStyle/>
          <a:p>
            <a:r>
              <a:rPr lang="en-US" b="1" dirty="0" err="1"/>
              <a:t>ContentView</a:t>
            </a:r>
            <a:endParaRPr lang="en-US" b="1" dirty="0"/>
          </a:p>
          <a:p>
            <a:pPr marL="0" indent="0" algn="ctr">
              <a:buNone/>
            </a:pP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obsah</a:t>
            </a:r>
            <a:endParaRPr lang="cs-CZ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600202"/>
            <a:ext cx="4038600" cy="4525963"/>
          </a:xfrm>
        </p:spPr>
        <p:txBody>
          <a:bodyPr/>
          <a:lstStyle/>
          <a:p>
            <a:r>
              <a:rPr lang="cs-CZ" b="1" dirty="0" err="1"/>
              <a:t>ContentPresenter</a:t>
            </a:r>
            <a:endParaRPr lang="cs-CZ" b="1" dirty="0"/>
          </a:p>
          <a:p>
            <a:pPr marL="0" indent="0" algn="ctr">
              <a:buNone/>
            </a:pPr>
            <a:r>
              <a:rPr lang="en-US" dirty="0"/>
              <a:t>M</a:t>
            </a:r>
            <a:r>
              <a:rPr lang="cs-CZ" dirty="0" err="1"/>
              <a:t>ísto</a:t>
            </a:r>
            <a:r>
              <a:rPr lang="cs-CZ" dirty="0"/>
              <a:t> pro obsah</a:t>
            </a:r>
            <a:r>
              <a:rPr lang="en-US" dirty="0"/>
              <a:t> - </a:t>
            </a:r>
            <a:r>
              <a:rPr lang="cs-CZ" dirty="0"/>
              <a:t>šablony</a:t>
            </a:r>
          </a:p>
          <a:p>
            <a:endParaRPr lang="en-US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456" y="2636912"/>
            <a:ext cx="1503591" cy="341020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0A47F84-3A15-4087-8650-1DB164A91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71" y="2638810"/>
            <a:ext cx="1553458" cy="34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FB30BF-0C94-40DA-A4BA-BFCC6F45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Layouts –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komponenta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761F487-DC09-4456-A345-324A2211A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600202"/>
            <a:ext cx="4038600" cy="4525963"/>
          </a:xfrm>
        </p:spPr>
        <p:txBody>
          <a:bodyPr/>
          <a:lstStyle/>
          <a:p>
            <a:r>
              <a:rPr lang="en-US" b="1" dirty="0" err="1"/>
              <a:t>ScrollView</a:t>
            </a:r>
            <a:endParaRPr lang="en-US" b="1" dirty="0"/>
          </a:p>
          <a:p>
            <a:pPr marL="0" indent="0" algn="ctr">
              <a:buNone/>
            </a:pPr>
            <a:r>
              <a:rPr lang="cs-CZ" dirty="0"/>
              <a:t>Pokud se nevejde, </a:t>
            </a:r>
            <a:r>
              <a:rPr lang="cs-CZ" dirty="0" err="1"/>
              <a:t>scrolluje</a:t>
            </a:r>
            <a:r>
              <a:rPr lang="cs-CZ" dirty="0"/>
              <a:t> se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A207ED1-7C90-44DF-8FC6-A28AAD8F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43" y="2715960"/>
            <a:ext cx="1565594" cy="3410205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FC9DE089-B92B-44F9-AE1D-6DCF8298C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200" y="1600202"/>
            <a:ext cx="4038600" cy="4525963"/>
          </a:xfrm>
        </p:spPr>
        <p:txBody>
          <a:bodyPr/>
          <a:lstStyle/>
          <a:p>
            <a:r>
              <a:rPr lang="cs-CZ" b="1" dirty="0" err="1"/>
              <a:t>Frame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Možnost přidat rámeček</a:t>
            </a:r>
          </a:p>
          <a:p>
            <a:endParaRPr lang="en-US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BB964AD-1DC1-4292-9A24-CA9A7F17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56" y="2636912"/>
            <a:ext cx="1503591" cy="34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8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C208827-E55D-49FF-80DE-39077BD6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CDA10F4B-3065-4646-8DAB-1F904AE8FE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1" dirty="0" err="1"/>
              <a:t>AbsoluteLayout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Absolutní pozicování komponent</a:t>
            </a:r>
          </a:p>
          <a:p>
            <a:pPr marL="457200" lvl="1" indent="0">
              <a:buNone/>
            </a:pPr>
            <a:endParaRPr lang="cs-CZ" b="1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BE327016-21F5-4778-93DF-11E76A36EE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b="1" dirty="0" err="1"/>
              <a:t>RelativeLayout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Rozmístění pomocí </a:t>
            </a:r>
            <a:r>
              <a:rPr lang="cs-CZ" dirty="0" err="1"/>
              <a:t>constraintů</a:t>
            </a:r>
            <a:endParaRPr lang="cs-CZ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AB3344C-321A-4354-95FD-33A491C0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816" y="3100321"/>
            <a:ext cx="1521714" cy="341609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887D572-C859-42A9-9169-73CD4343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125" y="3100321"/>
            <a:ext cx="1581097" cy="34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</a:t>
            </a:r>
            <a:r>
              <a:rPr lang="cs-CZ" dirty="0" err="1"/>
              <a:t>xamarin</a:t>
            </a:r>
            <a:r>
              <a:rPr lang="cs-CZ" dirty="0"/>
              <a:t>?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80" y="1549225"/>
            <a:ext cx="4842040" cy="37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3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8CFD40-674D-4092-8A4B-95D0E7D0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366C9A3-58BB-4E7B-AABC-5B349A3FB7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1" dirty="0" err="1"/>
              <a:t>Grid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Tabulkový layout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F982136-F077-4222-AB90-58C171E33E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b="1" dirty="0" err="1"/>
              <a:t>StackLayout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Pod sebe nebo vedle sebe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3566215-5FC6-489E-8842-1C4362D1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67" y="3208413"/>
            <a:ext cx="1581096" cy="341020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27C84F1F-FBDE-4FFF-91CD-E1E8841A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870" y="3208412"/>
            <a:ext cx="1488090" cy="34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8CFD40-674D-4092-8A4B-95D0E7D0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366C9A3-58BB-4E7B-AABC-5B349A3FB7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/>
              <a:t>FlexLayout</a:t>
            </a:r>
            <a:endParaRPr lang="cs-CZ" b="1" dirty="0"/>
          </a:p>
          <a:p>
            <a:pPr marL="0" indent="0" algn="ctr">
              <a:buNone/>
            </a:pPr>
            <a:r>
              <a:rPr lang="en-US" dirty="0" err="1"/>
              <a:t>Obdoba</a:t>
            </a:r>
            <a:r>
              <a:rPr lang="en-US" dirty="0"/>
              <a:t> </a:t>
            </a:r>
            <a:r>
              <a:rPr lang="en-US" dirty="0" err="1"/>
              <a:t>webov</a:t>
            </a:r>
            <a:r>
              <a:rPr lang="cs-CZ" dirty="0" err="1"/>
              <a:t>ého</a:t>
            </a:r>
            <a:r>
              <a:rPr lang="cs-CZ" dirty="0"/>
              <a:t> </a:t>
            </a:r>
            <a:r>
              <a:rPr lang="cs-CZ" dirty="0" err="1"/>
              <a:t>Flexboxu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3566215-5FC6-489E-8842-1C4362D1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1367" y="3223827"/>
            <a:ext cx="1581096" cy="33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Skoro stejné jako ve WPF</a:t>
            </a:r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3*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cs-CZ" dirty="0"/>
              <a:t>, </a:t>
            </a:r>
            <a:r>
              <a:rPr lang="cs-CZ" dirty="0" err="1"/>
              <a:t>Grid.RowSpan</a:t>
            </a:r>
            <a:r>
              <a:rPr lang="cs-CZ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StackLayout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Obdoba </a:t>
            </a:r>
            <a:r>
              <a:rPr lang="cs-CZ" dirty="0" err="1"/>
              <a:t>StackPanelu</a:t>
            </a:r>
            <a:r>
              <a:rPr lang="cs-CZ" dirty="0"/>
              <a:t> ve WPF</a:t>
            </a:r>
          </a:p>
          <a:p>
            <a:r>
              <a:rPr lang="cs-CZ" dirty="0"/>
              <a:t>Řadí komponenty pod sebe nebo vedle sebe</a:t>
            </a:r>
            <a:br>
              <a:rPr lang="cs-CZ" dirty="0"/>
            </a:br>
            <a:endParaRPr lang="cs-CZ" dirty="0"/>
          </a:p>
          <a:p>
            <a:r>
              <a:rPr lang="cs-CZ" dirty="0" err="1"/>
              <a:t>Orientation</a:t>
            </a:r>
            <a:r>
              <a:rPr lang="cs-CZ" dirty="0"/>
              <a:t> = </a:t>
            </a:r>
            <a:r>
              <a:rPr lang="cs-CZ" dirty="0" err="1"/>
              <a:t>Horizontal</a:t>
            </a:r>
            <a:r>
              <a:rPr lang="cs-CZ" dirty="0"/>
              <a:t> | </a:t>
            </a:r>
            <a:r>
              <a:rPr lang="cs-CZ" dirty="0" err="1"/>
              <a:t>Vertical</a:t>
            </a:r>
            <a:endParaRPr lang="cs-CZ" dirty="0"/>
          </a:p>
          <a:p>
            <a:r>
              <a:rPr lang="cs-CZ" dirty="0" err="1"/>
              <a:t>Spacing</a:t>
            </a:r>
            <a:r>
              <a:rPr lang="cs-CZ" dirty="0"/>
              <a:t> – rozestup jednotlivých komponent</a:t>
            </a:r>
          </a:p>
          <a:p>
            <a:r>
              <a:rPr lang="cs-CZ" dirty="0" err="1"/>
              <a:t>HorizontalOptions</a:t>
            </a:r>
            <a:r>
              <a:rPr lang="cs-CZ" dirty="0"/>
              <a:t> a </a:t>
            </a:r>
            <a:r>
              <a:rPr lang="cs-CZ" dirty="0" err="1"/>
              <a:t>VerticalOptions</a:t>
            </a:r>
            <a:endParaRPr lang="cs-CZ" dirty="0"/>
          </a:p>
          <a:p>
            <a:pPr lvl="1"/>
            <a:r>
              <a:rPr lang="cs-CZ" dirty="0"/>
              <a:t>Start, Center, End a Fill</a:t>
            </a:r>
          </a:p>
          <a:p>
            <a:pPr lvl="1"/>
            <a:r>
              <a:rPr lang="cs-CZ" dirty="0"/>
              <a:t>…</a:t>
            </a:r>
            <a:r>
              <a:rPr lang="cs-CZ" dirty="0" err="1"/>
              <a:t>AndExpand</a:t>
            </a:r>
            <a:r>
              <a:rPr lang="cs-CZ" dirty="0"/>
              <a:t> – komponenta může dostat víc místa, než nutně potřebuje, pokud je to místo k dispozici</a:t>
            </a:r>
          </a:p>
        </p:txBody>
      </p:sp>
    </p:spTree>
    <p:extLst>
      <p:ext uri="{BB962C8B-B14F-4D97-AF65-F5344CB8AC3E}">
        <p14:creationId xmlns:p14="http://schemas.microsoft.com/office/powerpoint/2010/main" val="4500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Ovládací prvky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Prezentace</a:t>
            </a:r>
            <a:r>
              <a:rPr lang="sk-SK" dirty="0"/>
              <a:t> obsahu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11A3D593-120E-469C-A2DF-97258766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433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43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Nastavov</a:t>
            </a:r>
            <a:r>
              <a:rPr lang="sk-SK" dirty="0" err="1"/>
              <a:t>ání</a:t>
            </a:r>
            <a:r>
              <a:rPr lang="sk-SK" dirty="0"/>
              <a:t> </a:t>
            </a:r>
            <a:r>
              <a:rPr lang="sk-SK" dirty="0" err="1"/>
              <a:t>hodnot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Editace</a:t>
            </a:r>
            <a:r>
              <a:rPr lang="sk-SK" dirty="0"/>
              <a:t> textu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2024-B4AC-4483-8359-3D14C54A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PlatformY</a:t>
            </a:r>
            <a:endParaRPr lang="cs-CZ" dirty="0"/>
          </a:p>
        </p:txBody>
      </p:sp>
      <p:pic>
        <p:nvPicPr>
          <p:cNvPr id="5" name="Picture 4" descr="https://i.stack.imgur.com/KcrWo.png">
            <a:extLst>
              <a:ext uri="{FF2B5EF4-FFF2-40B4-BE49-F238E27FC236}">
                <a16:creationId xmlns:a16="http://schemas.microsoft.com/office/drawing/2014/main" id="{2E8B7621-0347-4AC7-BE09-DB98E053E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2" r="51544"/>
          <a:stretch/>
        </p:blipFill>
        <p:spPr bwMode="auto">
          <a:xfrm>
            <a:off x="3971764" y="2370632"/>
            <a:ext cx="4248472" cy="2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62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Indikace</a:t>
            </a:r>
            <a:r>
              <a:rPr lang="sk-SK" dirty="0"/>
              <a:t> aktivity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kolekce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4871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17146"/>
            <a:ext cx="2548784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1289"/>
            <a:ext cx="2410602" cy="22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1700F2-6365-429B-8C7B-59938AB3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405550"/>
            <a:ext cx="2415286" cy="22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Kolekce - </a:t>
            </a:r>
            <a:r>
              <a:rPr lang="cs-CZ" dirty="0" err="1"/>
              <a:t>Cells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TextCell</a:t>
            </a:r>
            <a:r>
              <a:rPr lang="cs-CZ" dirty="0"/>
              <a:t>, </a:t>
            </a:r>
            <a:r>
              <a:rPr lang="cs-CZ" dirty="0" err="1"/>
              <a:t>ImageCell</a:t>
            </a:r>
            <a:r>
              <a:rPr lang="cs-CZ" dirty="0"/>
              <a:t>, </a:t>
            </a:r>
            <a:r>
              <a:rPr lang="cs-CZ" dirty="0" err="1"/>
              <a:t>SwitchCell</a:t>
            </a:r>
            <a:r>
              <a:rPr lang="cs-CZ" dirty="0"/>
              <a:t>, </a:t>
            </a:r>
            <a:r>
              <a:rPr lang="cs-CZ" dirty="0" err="1"/>
              <a:t>EntryCell</a:t>
            </a:r>
            <a:r>
              <a:rPr lang="cs-CZ" dirty="0"/>
              <a:t>…</a:t>
            </a:r>
          </a:p>
          <a:p>
            <a:r>
              <a:rPr lang="cs-CZ" dirty="0" err="1"/>
              <a:t>ViewCell</a:t>
            </a:r>
            <a:r>
              <a:rPr lang="cs-CZ" dirty="0"/>
              <a:t> (dovnitř lze dát cokoliv)</a:t>
            </a:r>
          </a:p>
          <a:p>
            <a:pPr lvl="1"/>
            <a:r>
              <a:rPr lang="cs-CZ" dirty="0" err="1"/>
              <a:t>ViewCell.ContextActions</a:t>
            </a:r>
            <a:r>
              <a:rPr lang="cs-CZ" dirty="0"/>
              <a:t> … kontextové menu</a:t>
            </a:r>
          </a:p>
          <a:p>
            <a:endParaRPr lang="cs-CZ" dirty="0"/>
          </a:p>
          <a:p>
            <a:r>
              <a:rPr lang="cs-CZ" dirty="0" err="1"/>
              <a:t>ListView</a:t>
            </a:r>
            <a:endParaRPr lang="cs-CZ" dirty="0"/>
          </a:p>
          <a:p>
            <a:pPr lvl="1"/>
            <a:r>
              <a:rPr lang="cs-CZ" dirty="0" err="1"/>
              <a:t>ItemsSource</a:t>
            </a:r>
            <a:r>
              <a:rPr lang="cs-CZ" dirty="0"/>
              <a:t>="{</a:t>
            </a:r>
            <a:r>
              <a:rPr lang="cs-CZ" dirty="0" err="1"/>
              <a:t>Binding</a:t>
            </a:r>
            <a:r>
              <a:rPr lang="cs-CZ" dirty="0"/>
              <a:t>: …}"</a:t>
            </a:r>
          </a:p>
          <a:p>
            <a:pPr lvl="1"/>
            <a:r>
              <a:rPr lang="cs-CZ" dirty="0" err="1"/>
              <a:t>IsPullToRefreshEnabled</a:t>
            </a:r>
            <a:r>
              <a:rPr lang="cs-CZ" dirty="0"/>
              <a:t> = </a:t>
            </a:r>
            <a:r>
              <a:rPr lang="cs-CZ" dirty="0" err="1"/>
              <a:t>true</a:t>
            </a:r>
            <a:r>
              <a:rPr lang="cs-CZ" dirty="0"/>
              <a:t> | </a:t>
            </a:r>
            <a:r>
              <a:rPr lang="cs-CZ" dirty="0" err="1"/>
              <a:t>false</a:t>
            </a:r>
            <a:endParaRPr lang="cs-CZ" dirty="0"/>
          </a:p>
          <a:p>
            <a:pPr lvl="2"/>
            <a:r>
              <a:rPr lang="cs-CZ" dirty="0"/>
              <a:t>zavolá </a:t>
            </a:r>
            <a:r>
              <a:rPr lang="cs-CZ" dirty="0" err="1"/>
              <a:t>RefreshCommand</a:t>
            </a:r>
            <a:endParaRPr lang="cs-CZ" dirty="0"/>
          </a:p>
          <a:p>
            <a:pPr lvl="1"/>
            <a:r>
              <a:rPr lang="cs-CZ" dirty="0" err="1"/>
              <a:t>HasUnevenRows</a:t>
            </a:r>
            <a:r>
              <a:rPr lang="cs-CZ" dirty="0"/>
              <a:t> = </a:t>
            </a:r>
            <a:r>
              <a:rPr lang="cs-CZ" dirty="0" err="1"/>
              <a:t>true</a:t>
            </a:r>
            <a:r>
              <a:rPr lang="cs-CZ" dirty="0"/>
              <a:t> | </a:t>
            </a:r>
            <a:r>
              <a:rPr lang="cs-CZ" dirty="0" err="1"/>
              <a:t>false</a:t>
            </a:r>
            <a:endParaRPr lang="cs-CZ" dirty="0"/>
          </a:p>
          <a:p>
            <a:pPr lvl="2"/>
            <a:r>
              <a:rPr lang="cs-CZ" dirty="0"/>
              <a:t>různé výšky řádků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3966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Cells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73992"/>
            <a:ext cx="2431879" cy="225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2896" y="1764871"/>
            <a:ext cx="2426207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5814" y="1764701"/>
            <a:ext cx="2423229" cy="22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23215"/>
            <a:ext cx="2548784" cy="23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00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ViewCell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710887"/>
            <a:ext cx="2304256" cy="4663376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710887"/>
            <a:ext cx="2312463" cy="4663376"/>
          </a:xfrm>
        </p:spPr>
      </p:pic>
    </p:spTree>
    <p:extLst>
      <p:ext uri="{BB962C8B-B14F-4D97-AF65-F5344CB8AC3E}">
        <p14:creationId xmlns:p14="http://schemas.microsoft.com/office/powerpoint/2010/main" val="1323367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sk-SK" dirty="0">
                <a:solidFill>
                  <a:schemeClr val="bg2"/>
                </a:solidFill>
              </a:rPr>
              <a:t>Komerční komponenty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10841" y="2637270"/>
            <a:ext cx="8572061" cy="2487154"/>
            <a:chOff x="388937" y="2881508"/>
            <a:chExt cx="11658598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08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F8A79A-B27D-4F10-8071-2D627971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Str</a:t>
            </a:r>
            <a:r>
              <a:rPr lang="sk-SK" dirty="0" err="1"/>
              <a:t>ánky</a:t>
            </a:r>
            <a:endParaRPr lang="en-US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0BE0AA4B-1D71-4CA4-BDC6-75C34DDB9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1" dirty="0" err="1"/>
              <a:t>Content</a:t>
            </a:r>
            <a:r>
              <a:rPr lang="cs-CZ" b="1" dirty="0"/>
              <a:t> </a:t>
            </a:r>
            <a:r>
              <a:rPr lang="cs-CZ" b="1" dirty="0" err="1"/>
              <a:t>Page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Jednoduchý obsah</a:t>
            </a:r>
          </a:p>
          <a:p>
            <a:endParaRPr lang="en-US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12C2FFF6-BB88-453F-B91C-4E809FDD80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b="1" dirty="0" err="1"/>
              <a:t>MasterDetail</a:t>
            </a:r>
            <a:r>
              <a:rPr lang="cs-CZ" b="1" dirty="0"/>
              <a:t> </a:t>
            </a:r>
            <a:r>
              <a:rPr lang="cs-CZ" b="1" dirty="0" err="1"/>
              <a:t>Page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Seznam + detail položky</a:t>
            </a:r>
          </a:p>
          <a:p>
            <a:pPr lvl="1"/>
            <a:endParaRPr lang="en-US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7F79902-F478-47A5-8668-9AD30E36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44" y="3179026"/>
            <a:ext cx="1621113" cy="340433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9858A42-CB52-4FA9-9F65-C43B9331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415" y="3212868"/>
            <a:ext cx="1702170" cy="34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5290C2-7187-4C20-921A-A6B0C66F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Str</a:t>
            </a:r>
            <a:r>
              <a:rPr lang="sk-SK" dirty="0" err="1"/>
              <a:t>ánky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50AA33-E6BB-4822-AF21-FCE8791CC5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1" dirty="0" err="1"/>
              <a:t>TabbedPage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Záložky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ACFFD27-B139-492E-9BE3-53E06DA577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b="1" dirty="0" err="1"/>
              <a:t>CarouselPage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Stránky vedle sebe</a:t>
            </a:r>
          </a:p>
          <a:p>
            <a:pPr marL="457200" lvl="1" indent="0">
              <a:buNone/>
            </a:pPr>
            <a:endParaRPr lang="cs-CZ" b="1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4DBBEC-0966-47FE-9A25-8D9AB7D0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16" y="3303719"/>
            <a:ext cx="1702169" cy="34043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5C14B65-AE39-4089-A1A7-654BA50F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284" y="3291960"/>
            <a:ext cx="1722432" cy="34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8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0CFA12-9CEB-4BDF-8E50-7CF4378B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Str</a:t>
            </a:r>
            <a:r>
              <a:rPr lang="sk-SK" dirty="0" err="1"/>
              <a:t>ánky</a:t>
            </a:r>
            <a:endParaRPr lang="en-US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87F5508-0A24-425C-8E1B-9B4DA4F26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1" dirty="0" err="1"/>
              <a:t>NavigationPage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Aby fungovala navigace</a:t>
            </a:r>
            <a:endParaRPr lang="cs-CZ" b="1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CAA762F-337E-4314-97B1-49B07E4D94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b="1" dirty="0" err="1"/>
              <a:t>TemplatedPage</a:t>
            </a:r>
            <a:endParaRPr lang="cs-CZ" b="1" dirty="0"/>
          </a:p>
          <a:p>
            <a:pPr marL="0" indent="0" algn="ctr">
              <a:buNone/>
            </a:pPr>
            <a:r>
              <a:rPr lang="cs-CZ" dirty="0"/>
              <a:t>Prázdná stránka, bázová třída pro ostatní</a:t>
            </a:r>
          </a:p>
        </p:txBody>
      </p:sp>
      <p:pic>
        <p:nvPicPr>
          <p:cNvPr id="6" name="Obrázek 4">
            <a:extLst>
              <a:ext uri="{FF2B5EF4-FFF2-40B4-BE49-F238E27FC236}">
                <a16:creationId xmlns:a16="http://schemas.microsoft.com/office/drawing/2014/main" id="{0DE02F59-F8AC-4297-AAE2-1BF74DB9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44" y="3134140"/>
            <a:ext cx="1626711" cy="34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E0FEEF-3D00-4045-9B41-26DE3CD5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Platformy - updated</a:t>
            </a:r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4AEF726B-1915-404B-9077-CB222402E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04" y="2114552"/>
            <a:ext cx="1121726" cy="1500397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0D2EC8D-48C3-417A-82D2-952831149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87" y="2114551"/>
            <a:ext cx="1321778" cy="1500397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CD7CDE6-B07D-45F9-9201-244B2C838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30" y="2114551"/>
            <a:ext cx="1350357" cy="150039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3A97BD59-4462-41B0-B8AC-4C9DC604E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6" y="2114551"/>
            <a:ext cx="1178883" cy="1500397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83D41152-FEC1-4C8D-ABC0-383B6141253C}"/>
              </a:ext>
            </a:extLst>
          </p:cNvPr>
          <p:cNvSpPr txBox="1"/>
          <p:nvPr/>
        </p:nvSpPr>
        <p:spPr>
          <a:xfrm>
            <a:off x="4503229" y="1792500"/>
            <a:ext cx="224651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/>
              <a:t>Ofici</a:t>
            </a:r>
            <a:r>
              <a:rPr lang="cs-CZ" sz="2250" dirty="0" err="1"/>
              <a:t>ální</a:t>
            </a:r>
            <a:r>
              <a:rPr lang="cs-CZ" sz="2250" dirty="0"/>
              <a:t> podpora</a:t>
            </a:r>
            <a:endParaRPr lang="en-US" sz="225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BA74FC0-58F6-4159-BCE2-9850FC62342A}"/>
              </a:ext>
            </a:extLst>
          </p:cNvPr>
          <p:cNvSpPr txBox="1"/>
          <p:nvPr/>
        </p:nvSpPr>
        <p:spPr>
          <a:xfrm>
            <a:off x="8382000" y="5114675"/>
            <a:ext cx="3328484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/>
              <a:t>*Tizen </a:t>
            </a:r>
            <a:r>
              <a:rPr lang="en-US" sz="1125" dirty="0" err="1"/>
              <a:t>je</a:t>
            </a:r>
            <a:r>
              <a:rPr lang="en-US" sz="1125" dirty="0"/>
              <a:t> </a:t>
            </a:r>
            <a:r>
              <a:rPr lang="en-US" sz="1125" dirty="0" err="1"/>
              <a:t>podporov</a:t>
            </a:r>
            <a:r>
              <a:rPr lang="cs-CZ" sz="1125" dirty="0" err="1"/>
              <a:t>án</a:t>
            </a:r>
            <a:r>
              <a:rPr lang="cs-CZ" sz="1125" dirty="0"/>
              <a:t> </a:t>
            </a:r>
            <a:r>
              <a:rPr lang="cs-CZ" sz="1125" dirty="0" err="1"/>
              <a:t>Samsungem</a:t>
            </a:r>
            <a:endParaRPr lang="en-US" sz="1125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115604C-3CDE-4BBB-826F-A22EDF78D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55" y="3729248"/>
            <a:ext cx="1371791" cy="1650437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F1BE2851-FA47-4A65-9BF1-7D42AED90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80" y="3729248"/>
            <a:ext cx="1228897" cy="1650437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1FDA9BF-6BB9-44B5-8061-52E7ECC19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67" y="3729248"/>
            <a:ext cx="1314634" cy="1650437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E7DFEA1C-EEFA-49DA-8ABE-12F0E4C86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1" y="3729248"/>
            <a:ext cx="1186028" cy="1650437"/>
          </a:xfrm>
          <a:prstGeom prst="rect">
            <a:avLst/>
          </a:prstGeom>
        </p:spPr>
      </p:pic>
      <p:sp>
        <p:nvSpPr>
          <p:cNvPr id="23" name="TextovéPole 22">
            <a:extLst>
              <a:ext uri="{FF2B5EF4-FFF2-40B4-BE49-F238E27FC236}">
                <a16:creationId xmlns:a16="http://schemas.microsoft.com/office/drawing/2014/main" id="{4A638A53-1250-42C4-8D86-B2B9DA0429B5}"/>
              </a:ext>
            </a:extLst>
          </p:cNvPr>
          <p:cNvSpPr txBox="1"/>
          <p:nvPr/>
        </p:nvSpPr>
        <p:spPr>
          <a:xfrm>
            <a:off x="4947903" y="3521497"/>
            <a:ext cx="123303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 err="1"/>
              <a:t>Komunit</a:t>
            </a:r>
            <a:r>
              <a:rPr lang="cs-CZ" sz="2250" dirty="0"/>
              <a:t>a</a:t>
            </a:r>
            <a:endParaRPr lang="en-US" sz="225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EB13AF43-256B-4A5C-B3F5-D0841FE3E730}"/>
              </a:ext>
            </a:extLst>
          </p:cNvPr>
          <p:cNvSpPr txBox="1"/>
          <p:nvPr/>
        </p:nvSpPr>
        <p:spPr>
          <a:xfrm>
            <a:off x="6507173" y="1769880"/>
            <a:ext cx="31130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34775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Stránky</a:t>
            </a:r>
          </a:p>
        </p:txBody>
      </p:sp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>
          <a:xfrm>
            <a:off x="2135560" y="1700808"/>
            <a:ext cx="8229600" cy="1152128"/>
          </a:xfrm>
        </p:spPr>
        <p:txBody>
          <a:bodyPr>
            <a:normAutofit/>
          </a:bodyPr>
          <a:lstStyle/>
          <a:p>
            <a:r>
              <a:rPr lang="cs-CZ" dirty="0"/>
              <a:t>První, co se zobrazí, je v souboru </a:t>
            </a:r>
            <a:r>
              <a:rPr lang="cs-CZ" dirty="0" err="1"/>
              <a:t>App.cs</a:t>
            </a:r>
            <a:endParaRPr lang="cs-CZ" dirty="0"/>
          </a:p>
          <a:p>
            <a:pPr lvl="1"/>
            <a:r>
              <a:rPr lang="cs-CZ" dirty="0"/>
              <a:t>Defaultně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66CA17-62CC-4917-A900-E0928F1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Sdílení</a:t>
            </a:r>
            <a:r>
              <a:rPr lang="sk-SK" dirty="0"/>
              <a:t> kódu</a:t>
            </a:r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CFBDA-3584-4B08-B09D-B6882852F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Průměrně</a:t>
            </a:r>
            <a:r>
              <a:rPr lang="sk-SK" dirty="0"/>
              <a:t> 75</a:t>
            </a:r>
            <a:r>
              <a:rPr lang="en-US" dirty="0"/>
              <a:t>% </a:t>
            </a:r>
            <a:r>
              <a:rPr lang="cs-CZ" dirty="0"/>
              <a:t>aplikační logiky</a:t>
            </a:r>
          </a:p>
          <a:p>
            <a:r>
              <a:rPr lang="cs-CZ" dirty="0"/>
              <a:t>Téměř 100</a:t>
            </a:r>
            <a:r>
              <a:rPr lang="en-US" dirty="0"/>
              <a:t>% </a:t>
            </a:r>
            <a:r>
              <a:rPr lang="cs-CZ" dirty="0"/>
              <a:t>při využití </a:t>
            </a:r>
            <a:r>
              <a:rPr lang="cs-CZ" dirty="0" err="1"/>
              <a:t>Xamarin.Forms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230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907F-105F-4B5D-A22B-3A21F31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PROč</a:t>
            </a:r>
            <a:r>
              <a:rPr lang="cs-CZ" dirty="0"/>
              <a:t> NE XAMARIN?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0529-D447-42C6-8CBA-3671B21E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Velikost výslední aplikace</a:t>
            </a:r>
          </a:p>
          <a:p>
            <a:r>
              <a:rPr lang="cs-CZ" dirty="0"/>
              <a:t>Balíčky třetích stran</a:t>
            </a:r>
          </a:p>
          <a:p>
            <a:r>
              <a:rPr lang="cs-CZ" dirty="0"/>
              <a:t>Platformě a jazykově specifické </a:t>
            </a:r>
            <a:r>
              <a:rPr lang="cs-CZ" dirty="0" err="1"/>
              <a:t>záležtitosti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6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Xamarin +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3940" y="4733155"/>
            <a:ext cx="3377351" cy="38658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sk-SK" sz="1912" dirty="0">
                <a:solidFill>
                  <a:schemeClr val="tx1"/>
                </a:solidFill>
              </a:rPr>
              <a:t>Tradiční </a:t>
            </a:r>
            <a:r>
              <a:rPr lang="sk-SK" sz="1912" dirty="0" err="1">
                <a:solidFill>
                  <a:schemeClr val="tx1"/>
                </a:solidFill>
              </a:rPr>
              <a:t>Xamarin</a:t>
            </a:r>
            <a:endParaRPr lang="en-US" sz="1912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35662" y="4733155"/>
            <a:ext cx="3370931" cy="680827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912" dirty="0" err="1">
                <a:solidFill>
                  <a:schemeClr val="tx1"/>
                </a:solidFill>
              </a:rPr>
              <a:t>Xamarin.Forms</a:t>
            </a:r>
            <a:br>
              <a:rPr lang="en-US" sz="1912" dirty="0">
                <a:solidFill>
                  <a:schemeClr val="tx1"/>
                </a:solidFill>
              </a:rPr>
            </a:br>
            <a:r>
              <a:rPr lang="sk-SK" sz="1912" dirty="0" err="1">
                <a:solidFill>
                  <a:schemeClr val="tx1"/>
                </a:solidFill>
              </a:rPr>
              <a:t>Více</a:t>
            </a:r>
            <a:r>
              <a:rPr lang="sk-SK" sz="1912" dirty="0">
                <a:solidFill>
                  <a:schemeClr val="tx1"/>
                </a:solidFill>
              </a:rPr>
              <a:t> </a:t>
            </a:r>
            <a:r>
              <a:rPr lang="sk-SK" sz="1912" dirty="0" err="1">
                <a:solidFill>
                  <a:schemeClr val="tx1"/>
                </a:solidFill>
              </a:rPr>
              <a:t>sdíleného</a:t>
            </a:r>
            <a:r>
              <a:rPr lang="sk-SK" sz="1912" dirty="0">
                <a:solidFill>
                  <a:schemeClr val="tx1"/>
                </a:solidFill>
              </a:rPr>
              <a:t> kódu</a:t>
            </a:r>
            <a:endParaRPr lang="en-US" sz="1912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273940" y="2718322"/>
            <a:ext cx="3377351" cy="1902410"/>
            <a:chOff x="2819400" y="2021408"/>
            <a:chExt cx="5994400" cy="332529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0070C0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2103" y="2021411"/>
              <a:ext cx="1968499" cy="62181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5301" y="2021411"/>
              <a:ext cx="1968499" cy="62181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6796" y="2021408"/>
              <a:ext cx="2353425" cy="621814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32480" y="2209510"/>
            <a:ext cx="2791990" cy="461842"/>
            <a:chOff x="1371601" y="1838670"/>
            <a:chExt cx="3797300" cy="628137"/>
          </a:xfrm>
        </p:grpSpPr>
        <p:grpSp>
          <p:nvGrpSpPr>
            <p:cNvPr id="46" name="Group 45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Apple_log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 descr="Android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 descr="Windows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429243" y="2209510"/>
            <a:ext cx="3377351" cy="2401886"/>
            <a:chOff x="6671469" y="1838670"/>
            <a:chExt cx="4593431" cy="326673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rgbClr val="0070C0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81202" y="3791323"/>
              <a:ext cx="4583698" cy="6956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12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3" name="Oval 62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" name="Picture 63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2" name="Picture 61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59" name="Oval 58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0" name="Picture 59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TextBox 65"/>
            <p:cNvSpPr txBox="1"/>
            <p:nvPr/>
          </p:nvSpPr>
          <p:spPr>
            <a:xfrm>
              <a:off x="6681202" y="2597523"/>
              <a:ext cx="4583698" cy="78792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281096" y="3495808"/>
            <a:ext cx="3370194" cy="51149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1912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3306772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C34A-38FD-4A2E-A372-F66EE6F7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Xamarin.Forms</a:t>
            </a:r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02A71-3AAA-4214-AC8C-00ED4C1E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 </a:t>
            </a:r>
            <a:r>
              <a:rPr lang="en-US" dirty="0" err="1"/>
              <a:t>tvorbu</a:t>
            </a:r>
            <a:r>
              <a:rPr lang="en-US" dirty="0"/>
              <a:t> UI</a:t>
            </a:r>
          </a:p>
          <a:p>
            <a:r>
              <a:rPr lang="en-US" dirty="0" err="1"/>
              <a:t>Neovlyv</a:t>
            </a:r>
            <a:r>
              <a:rPr lang="cs-CZ" dirty="0" err="1"/>
              <a:t>ňuje</a:t>
            </a:r>
            <a:r>
              <a:rPr lang="cs-CZ" dirty="0"/>
              <a:t> výkon aplikace</a:t>
            </a:r>
          </a:p>
          <a:p>
            <a:r>
              <a:rPr lang="cs-CZ" dirty="0"/>
              <a:t>Společný pro všechny platformy</a:t>
            </a:r>
          </a:p>
          <a:p>
            <a:r>
              <a:rPr lang="cs-CZ" dirty="0"/>
              <a:t>Nativní UI na každé platformě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822332-EE91-41E2-BDB0-1B481B8E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7" y="3981377"/>
            <a:ext cx="10326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Xamarin</a:t>
            </a:r>
            <a:r>
              <a:rPr lang="sk-SK" dirty="0"/>
              <a:t> </a:t>
            </a:r>
            <a:r>
              <a:rPr lang="sk-SK" dirty="0" err="1"/>
              <a:t>Forms</a:t>
            </a:r>
            <a:endParaRPr lang="sk-SK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1"/>
          </p:nvPr>
        </p:nvSpPr>
        <p:spPr>
          <a:xfrm>
            <a:off x="5663952" y="2104224"/>
            <a:ext cx="4546848" cy="23487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cs-CZ" dirty="0" err="1">
                <a:solidFill>
                  <a:schemeClr val="tx1"/>
                </a:solidFill>
              </a:rPr>
              <a:t>íce</a:t>
            </a:r>
            <a:r>
              <a:rPr lang="cs-CZ" dirty="0">
                <a:solidFill>
                  <a:schemeClr val="tx1"/>
                </a:solidFill>
              </a:rPr>
              <a:t> než</a:t>
            </a:r>
            <a:r>
              <a:rPr lang="sk-SK" dirty="0">
                <a:solidFill>
                  <a:schemeClr val="tx1"/>
                </a:solidFill>
              </a:rPr>
              <a:t> 40 </a:t>
            </a:r>
            <a:r>
              <a:rPr lang="sk-SK" dirty="0" err="1">
                <a:solidFill>
                  <a:schemeClr val="tx1"/>
                </a:solidFill>
              </a:rPr>
              <a:t>stránek</a:t>
            </a:r>
            <a:r>
              <a:rPr lang="sk-SK" dirty="0">
                <a:solidFill>
                  <a:schemeClr val="tx1"/>
                </a:solidFill>
              </a:rPr>
              <a:t>, rozložení a ovládacích </a:t>
            </a:r>
            <a:r>
              <a:rPr lang="sk-SK" dirty="0" err="1">
                <a:solidFill>
                  <a:schemeClr val="tx1"/>
                </a:solidFill>
              </a:rPr>
              <a:t>prvků</a:t>
            </a:r>
            <a:endParaRPr lang="sk-SK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 err="1">
                <a:solidFill>
                  <a:schemeClr val="tx1"/>
                </a:solidFill>
              </a:rPr>
              <a:t>Obousměrný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data-binding</a:t>
            </a:r>
            <a:endParaRPr lang="sk-SK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 err="1">
                <a:solidFill>
                  <a:schemeClr val="tx1"/>
                </a:solidFill>
              </a:rPr>
              <a:t>Navigace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mezi</a:t>
            </a:r>
            <a:r>
              <a:rPr lang="sk-SK" dirty="0">
                <a:solidFill>
                  <a:schemeClr val="tx1"/>
                </a:solidFill>
              </a:rPr>
              <a:t> stránkami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dirty="0" err="1">
                <a:solidFill>
                  <a:schemeClr val="tx1"/>
                </a:solidFill>
              </a:rPr>
              <a:t>Animace</a:t>
            </a:r>
            <a:endParaRPr lang="sk-SK" dirty="0">
              <a:solidFill>
                <a:schemeClr val="tx1"/>
              </a:solidFill>
            </a:endParaRPr>
          </a:p>
        </p:txBody>
      </p:sp>
      <p:grpSp>
        <p:nvGrpSpPr>
          <p:cNvPr id="5" name="Group 7"/>
          <p:cNvGrpSpPr/>
          <p:nvPr/>
        </p:nvGrpSpPr>
        <p:grpSpPr>
          <a:xfrm>
            <a:off x="1992764" y="1988840"/>
            <a:ext cx="3377351" cy="2401886"/>
            <a:chOff x="6671469" y="1838670"/>
            <a:chExt cx="4593431" cy="3266731"/>
          </a:xfrm>
        </p:grpSpPr>
        <p:sp>
          <p:nvSpPr>
            <p:cNvPr id="6" name="Rectangle 3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" name="Rectangle 3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rgbClr val="0070C0">
                <a:alpha val="49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8" name="Rectangle 37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9" name="Rectangle 38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0" name="TextBox 41"/>
            <p:cNvSpPr txBox="1"/>
            <p:nvPr/>
          </p:nvSpPr>
          <p:spPr>
            <a:xfrm>
              <a:off x="6681202" y="3791323"/>
              <a:ext cx="4583698" cy="69566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12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11" name="Rectangle 42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12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14" name="Group 55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21" name="Oval 62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" name="Picture 63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56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19" name="Oval 60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Picture 61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57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17" name="Oval 58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29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8" name="Picture 59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TextBox 65"/>
            <p:cNvSpPr txBox="1"/>
            <p:nvPr/>
          </p:nvSpPr>
          <p:spPr>
            <a:xfrm>
              <a:off x="6681202" y="2597523"/>
              <a:ext cx="4583698" cy="78792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53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123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635</Words>
  <Application>Microsoft Office PowerPoint</Application>
  <PresentationFormat>Widescreen</PresentationFormat>
  <Paragraphs>194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Tw Cen MT</vt:lpstr>
      <vt:lpstr>Tw Cen MT Condensed</vt:lpstr>
      <vt:lpstr>WeblySleek UI</vt:lpstr>
      <vt:lpstr>Wingdings</vt:lpstr>
      <vt:lpstr>Wingdings 3</vt:lpstr>
      <vt:lpstr>Integral</vt:lpstr>
      <vt:lpstr>PV239 - 01 Introduction</vt:lpstr>
      <vt:lpstr>Proč xamarin?</vt:lpstr>
      <vt:lpstr>PlatformY</vt:lpstr>
      <vt:lpstr>Platformy - updated</vt:lpstr>
      <vt:lpstr>Sdílení kódu</vt:lpstr>
      <vt:lpstr>PROč NE XAMARIN?</vt:lpstr>
      <vt:lpstr>Xamarin + Xamarin.Forms</vt:lpstr>
      <vt:lpstr>Xamarin.Forms</vt:lpstr>
      <vt:lpstr>Xamarin Forms</vt:lpstr>
      <vt:lpstr>co potřebujete?</vt:lpstr>
      <vt:lpstr>Visual studio workloads</vt:lpstr>
      <vt:lpstr>Vývoj pro ios</vt:lpstr>
      <vt:lpstr>Vytvoření projektu</vt:lpstr>
      <vt:lpstr>Vytvoření projektu </vt:lpstr>
      <vt:lpstr>Sdílení kódu</vt:lpstr>
      <vt:lpstr>Vytvoření aplikace</vt:lpstr>
      <vt:lpstr>Layouts – jedna komponenta</vt:lpstr>
      <vt:lpstr>Layouts – jedna komponenta</vt:lpstr>
      <vt:lpstr>Layouts – více komponent</vt:lpstr>
      <vt:lpstr>Layouts – více komponent</vt:lpstr>
      <vt:lpstr>Layouts – více komponent</vt:lpstr>
      <vt:lpstr>Grid</vt:lpstr>
      <vt:lpstr>StackLayout</vt:lpstr>
      <vt:lpstr>Layouts</vt:lpstr>
      <vt:lpstr>Ovládací prvky</vt:lpstr>
      <vt:lpstr>Prezentace obsahu</vt:lpstr>
      <vt:lpstr>Akce</vt:lpstr>
      <vt:lpstr>Nastavování hodnot</vt:lpstr>
      <vt:lpstr>Editace textu</vt:lpstr>
      <vt:lpstr>Indikace aktivity</vt:lpstr>
      <vt:lpstr>kolekce</vt:lpstr>
      <vt:lpstr>Kolekce - Cells</vt:lpstr>
      <vt:lpstr>Cells</vt:lpstr>
      <vt:lpstr>ViewCell</vt:lpstr>
      <vt:lpstr>Pop-ups</vt:lpstr>
      <vt:lpstr>Komerční komponenty</vt:lpstr>
      <vt:lpstr>Stránky</vt:lpstr>
      <vt:lpstr>Stránky</vt:lpstr>
      <vt:lpstr>Stránky</vt:lpstr>
      <vt:lpstr>Stránky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78</cp:revision>
  <dcterms:created xsi:type="dcterms:W3CDTF">2019-02-24T20:41:15Z</dcterms:created>
  <dcterms:modified xsi:type="dcterms:W3CDTF">2020-01-11T10:31:06Z</dcterms:modified>
</cp:coreProperties>
</file>